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8" r:id="rId4"/>
    <p:sldId id="262" r:id="rId5"/>
    <p:sldId id="263" r:id="rId6"/>
    <p:sldId id="264" r:id="rId7"/>
    <p:sldId id="265" r:id="rId8"/>
    <p:sldId id="266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06C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2" d="100"/>
          <a:sy n="52" d="100"/>
        </p:scale>
        <p:origin x="-103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627363669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a53c8bf5ec4d0180015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0"/>
            <a:ext cx="8001024" cy="68580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30" y="206779"/>
            <a:ext cx="949989" cy="1340768"/>
          </a:xfrm>
          <a:prstGeom prst="rect">
            <a:avLst/>
          </a:prstGeom>
          <a:ln>
            <a:noFill/>
          </a:ln>
          <a:effectLst>
            <a:reflection blurRad="6350" stA="50000" endA="300" endPos="55500" dist="50800" dir="5400000" sy="-100000" algn="bl" rotWithShape="0"/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428728" y="0"/>
            <a:ext cx="7429552" cy="646331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НОВОСИБИРСКИЙ ГОСУДАРСТВЕННЫЙ </a:t>
            </a:r>
            <a:r>
              <a:rPr lang="ru-RU" b="1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АРХИТЕКТУРНО-СТРОИТЕЛЬНЫЙ   </a:t>
            </a:r>
            <a:r>
              <a:rPr lang="ru-RU" b="1" dirty="0" smtClean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УНИВЕРСИТЕТ </a:t>
            </a:r>
            <a:r>
              <a:rPr lang="ru-RU" b="1" dirty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(СИБСТРИН)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71604" y="642918"/>
            <a:ext cx="707236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n w="127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ФАКУЛЬТЕТ ИНЖЕНЕРНЫХ И ИНФОРМАЦИОННЫХ ТЕХНОЛОГИЙ</a:t>
            </a:r>
          </a:p>
        </p:txBody>
      </p:sp>
    </p:spTree>
    <p:extLst>
      <p:ext uri="{BB962C8B-B14F-4D97-AF65-F5344CB8AC3E}">
        <p14:creationId xmlns="" xmlns:p14="http://schemas.microsoft.com/office/powerpoint/2010/main" val="31294177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42918"/>
            <a:ext cx="9144000" cy="5688632"/>
          </a:xfrm>
          <a:prstGeom prst="rect">
            <a:avLst/>
          </a:prstGeom>
          <a:solidFill>
            <a:schemeClr val="accent5">
              <a:lumMod val="40000"/>
              <a:lumOff val="60000"/>
              <a:alpha val="66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2307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Направление подготовки </a:t>
            </a:r>
            <a:r>
              <a:rPr lang="ru-RU" b="1" dirty="0" smtClean="0">
                <a:solidFill>
                  <a:srgbClr val="002060"/>
                </a:solidFill>
              </a:rPr>
              <a:t>09.04.02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ИНФОРМАЦИОННЫЕ </a:t>
            </a:r>
            <a:r>
              <a:rPr lang="ru-RU" b="1" dirty="0">
                <a:solidFill>
                  <a:srgbClr val="002060"/>
                </a:solidFill>
              </a:rPr>
              <a:t>СИСТЕМЫ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И </a:t>
            </a:r>
            <a:r>
              <a:rPr lang="ru-RU" b="1" dirty="0" smtClean="0">
                <a:solidFill>
                  <a:srgbClr val="002060"/>
                </a:solidFill>
              </a:rPr>
              <a:t>ТЕХНОЛОГИИ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Уровень высшего образования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МАГИСТРАТУРА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262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86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E:\Recover Files\Recover Tommi\Сибстрин\Фото кафедры и работы студентов\Фото студентов\IMG-20190425-WA0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168860"/>
            <a:ext cx="5869277" cy="4401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357166"/>
            <a:ext cx="9144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В НГАСУ (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Сибстрин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2019г. открылось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новое направление подготовки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магистров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 09.04.02 "Информационные системы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технологии".</a:t>
            </a:r>
          </a:p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Обучение 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магистратуре рассчитано на два года.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Возможны 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очная и заочная формы обучения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2285992"/>
            <a:ext cx="285975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магистрантов появится уникальная возможность реализовать свои знания на практике и, конечно, подготовить магистерскую диссертацию, основанную на собственной работе в сфере информационных систем и технологий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657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86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322778"/>
            <a:ext cx="914400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Будущая профессиональная деятельность</a:t>
            </a: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администратор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баз данных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менеджер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информационным технологиям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руководитель разработки программного обеспечения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специалист по дизайну графических и пользовательских интерфейсов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системный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администратор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инфокоммуникационных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системный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программист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E:\Recover Files\Recover Tommi\Сибстрин\Сайт\Абитуриентам\ИСТ 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251999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E:\Recover Files\Recover Tommi\Сибстрин\Сайт\Абитуриентам\ИСТ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252001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:\Recover Files\Recover Tommi\Сибстрин\Сайт\Абитуриентам\ПИвА 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E:\Recover Files\Recover Tommi\Сибстрин\Сайт\Абитуриентам\ИСТ 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252001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:\Recover Files\Recover Tommi\Сибстрин\Сайт\Абитуриентам\ИСТ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896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E:\Recover Files\Recover Tommi\Сибстрин\Сайт\Абитуриентам\ПИвА 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E:\Recover Files\Recover Tommi\Сибстрин\Фото кафедры и работы студентов\Фото студентов\IMG-20190425-WA002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002"/>
          <a:stretch/>
        </p:blipFill>
        <p:spPr bwMode="auto">
          <a:xfrm>
            <a:off x="2348268" y="3843432"/>
            <a:ext cx="4599996" cy="28979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002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86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85720" y="332656"/>
            <a:ext cx="857256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Магистранты получат подготовку, </a:t>
            </a:r>
            <a:endParaRPr lang="ru-RU" sz="2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необходимую </a:t>
            </a:r>
            <a:r>
              <a:rPr lang="ru-RU" sz="2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для профессий будущего</a:t>
            </a:r>
            <a:r>
              <a:rPr lang="ru-RU" sz="2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-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технический писатель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- создатель руководств, статей, технических заданий, презентационных материалов, видео-презентаций, технических переводов с иностранных языков в ИТ-сфере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-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системный аналитик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решающий на основе системного анализа организационные и технические проблемы в ИТ-сфере, в том числе вопросы автоматизации.</a:t>
            </a:r>
          </a:p>
        </p:txBody>
      </p:sp>
      <p:pic>
        <p:nvPicPr>
          <p:cNvPr id="4098" name="Picture 2" descr="E:\Recover Files\Recover Tommi\Сибстрин\Фото кафедры и работы студентов\Фото студентов\IMG-20190425-WA00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817" b="4955"/>
          <a:stretch/>
        </p:blipFill>
        <p:spPr bwMode="auto">
          <a:xfrm>
            <a:off x="1619672" y="3140968"/>
            <a:ext cx="6093459" cy="33922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3167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86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4282" y="271582"/>
            <a:ext cx="8501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Условия 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поступления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2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Информация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о стоимости обучения </a:t>
            </a:r>
            <a:endParaRPr lang="ru-RU" sz="2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2019/2020</a:t>
            </a:r>
            <a:r>
              <a:rPr lang="ru-RU" sz="22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учебный год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- 130 800 рублей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*.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200" b="1" dirty="0">
                <a:latin typeface="Arial" pitchFamily="34" charset="0"/>
                <a:cs typeface="Arial" pitchFamily="34" charset="0"/>
              </a:rPr>
              <a:t>*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грантовая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поддержка в размере 10 000 рублей при условии сдачи первой сессии на "хорошо" и "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отлично".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30596910"/>
              </p:ext>
            </p:extLst>
          </p:nvPr>
        </p:nvGraphicFramePr>
        <p:xfrm>
          <a:off x="357158" y="782457"/>
          <a:ext cx="8358247" cy="3759200"/>
        </p:xfrm>
        <a:graphic>
          <a:graphicData uri="http://schemas.openxmlformats.org/drawingml/2006/table">
            <a:tbl>
              <a:tblPr/>
              <a:tblGrid>
                <a:gridCol w="3857652"/>
                <a:gridCol w="2143140"/>
                <a:gridCol w="235745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2200" b="1" dirty="0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Вступительные испытания</a:t>
                      </a:r>
                      <a:endParaRPr lang="ru-RU" sz="22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2200" b="1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Минимальное количество баллов</a:t>
                      </a:r>
                      <a:endParaRPr lang="ru-RU" sz="22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2200" b="1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Форма проведения </a:t>
                      </a:r>
                      <a:r>
                        <a:rPr lang="ru-RU" sz="2200" b="1" dirty="0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испытаний</a:t>
                      </a:r>
                      <a:endParaRPr lang="ru-RU" sz="22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565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Междисциплинарный </a:t>
                      </a: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экзамен по дисциплинам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«Технологии программирования», «Управление данными», «</a:t>
                      </a:r>
                      <a:r>
                        <a:rPr lang="ru-RU" sz="22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Инфокоммуникационные</a:t>
                      </a:r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системы и сети»</a:t>
                      </a:r>
                      <a:r>
                        <a:rPr lang="ru-RU" sz="2200" b="1" dirty="0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.</a:t>
                      </a:r>
                      <a:endParaRPr lang="ru-RU" sz="22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ru-RU" sz="22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ru-RU" sz="22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ru-RU" sz="22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ru-RU" sz="22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ru-RU" sz="22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endParaRPr lang="ru-RU" sz="22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30</a:t>
                      </a:r>
                      <a:endParaRPr lang="ru-RU" sz="22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22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22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22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22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200" b="1" dirty="0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Тест</a:t>
                      </a:r>
                      <a:endParaRPr lang="ru-RU" sz="22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8844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86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548680"/>
            <a:ext cx="82089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Количество мест для приема на обучение 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различным условиям поступления 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2020/2021 </a:t>
            </a:r>
            <a:r>
              <a:rPr lang="ru-RU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уч.год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  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Всего – 45 мест.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99165944"/>
              </p:ext>
            </p:extLst>
          </p:nvPr>
        </p:nvGraphicFramePr>
        <p:xfrm>
          <a:off x="0" y="2348880"/>
          <a:ext cx="9144000" cy="2875835"/>
        </p:xfrm>
        <a:graphic>
          <a:graphicData uri="http://schemas.openxmlformats.org/drawingml/2006/table">
            <a:tbl>
              <a:tblPr/>
              <a:tblGrid>
                <a:gridCol w="2438401"/>
                <a:gridCol w="1226438"/>
                <a:gridCol w="982759"/>
                <a:gridCol w="1058356"/>
                <a:gridCol w="755968"/>
                <a:gridCol w="896160"/>
                <a:gridCol w="1019843"/>
                <a:gridCol w="766075"/>
              </a:tblGrid>
              <a:tr h="412739">
                <a:tc rowSpan="3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Направление подготовки (специальности)</a:t>
                      </a:r>
                      <a:endParaRPr lang="ru-RU" sz="20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Контрольные цифры приема</a:t>
                      </a:r>
                      <a:endParaRPr lang="ru-RU" sz="20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 договорам об оказании платных образовательных </a:t>
                      </a:r>
                      <a:r>
                        <a:rPr lang="ru-RU" sz="2000" b="1" dirty="0" smtClean="0"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услуг</a:t>
                      </a:r>
                      <a:r>
                        <a:rPr lang="ru-RU" sz="20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85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2000" b="1" dirty="0" smtClean="0">
                        <a:solidFill>
                          <a:srgbClr val="333333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 smtClean="0"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Особая </a:t>
                      </a:r>
                      <a:r>
                        <a:rPr lang="ru-RU" sz="2000" b="1" dirty="0"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квота</a:t>
                      </a:r>
                      <a:endParaRPr lang="ru-RU" sz="20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000" b="1" dirty="0">
                          <a:solidFill>
                            <a:srgbClr val="333333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Общие условия</a:t>
                      </a:r>
                      <a:endParaRPr lang="ru-RU" sz="20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 dirty="0">
                        <a:effectLst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Очное</a:t>
                      </a:r>
                      <a:endParaRPr lang="ru-RU" sz="16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Заочное</a:t>
                      </a:r>
                      <a:endParaRPr lang="ru-RU" sz="16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 err="1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Очно-заоч-ное</a:t>
                      </a:r>
                      <a:endParaRPr lang="ru-RU" sz="16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Очное</a:t>
                      </a:r>
                      <a:endParaRPr lang="ru-RU" sz="16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Заочное</a:t>
                      </a:r>
                      <a:endParaRPr lang="ru-RU" sz="16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 err="1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Очно-заоч-ное</a:t>
                      </a:r>
                      <a:endParaRPr lang="ru-RU" sz="16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29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09.04.02</a:t>
                      </a:r>
                      <a:endParaRPr lang="ru-RU" b="1" dirty="0" smtClean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b="1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Информационные </a:t>
                      </a:r>
                      <a:r>
                        <a:rPr lang="ru-RU" b="1" u="none" strike="noStrike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Arial"/>
                        </a:rPr>
                        <a:t>системы и технологии</a:t>
                      </a:r>
                      <a:endParaRPr lang="ru-RU" b="1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2400" b="1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нет</a:t>
                      </a:r>
                      <a:endParaRPr lang="ru-RU" sz="24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24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18</a:t>
                      </a:r>
                      <a:endParaRPr lang="ru-RU" sz="24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24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-</a:t>
                      </a:r>
                      <a:endParaRPr lang="ru-RU" sz="24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24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-</a:t>
                      </a:r>
                      <a:endParaRPr lang="ru-RU" sz="24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24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7</a:t>
                      </a:r>
                      <a:endParaRPr lang="ru-RU" sz="24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24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20</a:t>
                      </a:r>
                      <a:endParaRPr lang="ru-RU" sz="24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endParaRPr lang="ru-RU" sz="2400" b="1" dirty="0" smtClean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  <a:p>
                      <a:pPr algn="ctr">
                        <a:lnSpc>
                          <a:spcPts val="1500"/>
                        </a:lnSpc>
                        <a:spcAft>
                          <a:spcPts val="750"/>
                        </a:spcAft>
                      </a:pPr>
                      <a:r>
                        <a:rPr lang="ru-RU" sz="2400" b="1" dirty="0" smtClean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-</a:t>
                      </a:r>
                      <a:endParaRPr lang="ru-RU" sz="2400" b="1" dirty="0">
                        <a:effectLst/>
                      </a:endParaRPr>
                    </a:p>
                  </a:txBody>
                  <a:tcPr marL="76200" marR="76200" marT="76200" marB="762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1693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86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28596" y="86916"/>
            <a:ext cx="8715404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Контактная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информация:</a:t>
            </a:r>
          </a:p>
          <a:p>
            <a:pPr algn="ctr"/>
            <a:endParaRPr lang="ru-RU" sz="5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Деканат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ФИИТ: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Адрес: г. Новосибирск, ул. Тургенева, 159,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Лабораторный корпус НГАСУ (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Сибстрин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каб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254,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тел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./факс (383) 266-81-89</a:t>
            </a: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Декан </a:t>
            </a:r>
            <a:r>
              <a:rPr lang="ru-RU" sz="2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д.т.н. Ильина Лилия </a:t>
            </a:r>
            <a:r>
              <a:rPr lang="ru-RU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Владимировна</a:t>
            </a:r>
          </a:p>
          <a:p>
            <a:endParaRPr lang="ru-RU" sz="1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Эл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. почта stf@sibstrin.ru,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fiit@sibstrin.ru</a:t>
            </a: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http://www.sibstrin.ru/facult/stf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/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vk.com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fiit_sibstrin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Кафедра информационных систем и технологий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Лабораторный корпус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НГАСУ (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Сибстрин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каб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377, 378, 379.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Тел. (383) 266-42-60</a:t>
            </a:r>
          </a:p>
          <a:p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Заведующий </a:t>
            </a:r>
            <a:r>
              <a:rPr lang="ru-RU" sz="2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кафедрой </a:t>
            </a:r>
            <a:r>
              <a:rPr lang="ru-RU" sz="20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д.т.н</a:t>
            </a:r>
            <a:r>
              <a:rPr lang="ru-RU" sz="20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 Копылов Василий Николаевич</a:t>
            </a:r>
          </a:p>
          <a:p>
            <a:endParaRPr lang="ru-RU" sz="1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e-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mail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: ist@sibstrin.ru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http://www.sibstrin.ru/struct/chair/ist/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vk.com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kaf_ist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pic>
        <p:nvPicPr>
          <p:cNvPr id="10242" name="Picture 2" descr="E:\Recover Files\Recover Tommi\Сибстрин\Буклет\Без назван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>
                        <a14:foregroundMark x1="40000" y1="36607" x2="40000" y2="36607"/>
                        <a14:foregroundMark x1="51111" y1="38393" x2="51111" y2="38393"/>
                        <a14:foregroundMark x1="52000" y1="57589" x2="52000" y2="575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6000768"/>
            <a:ext cx="253125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Recover Files\Recover Tommi\Сибстрин\Буклет\Без назван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>
                        <a14:foregroundMark x1="40000" y1="36607" x2="40000" y2="36607"/>
                        <a14:foregroundMark x1="51111" y1="38393" x2="51111" y2="38393"/>
                        <a14:foregroundMark x1="52000" y1="57589" x2="52000" y2="575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3429000"/>
            <a:ext cx="253125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2941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sun9-63.userapi.com/c813024/v813024542/53fcd/Cv-iV84o2c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1785926"/>
            <a:ext cx="7429552" cy="44291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8596" y="0"/>
            <a:ext cx="7600157" cy="9010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3000"/>
              </a:lnSpc>
            </a:pPr>
            <a:r>
              <a:rPr lang="ru-RU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4706CA"/>
                </a:solidFill>
                <a:effectLst/>
              </a:rPr>
              <a:t>Факультет инженерных и </a:t>
            </a:r>
          </a:p>
          <a:p>
            <a:pPr algn="ctr">
              <a:lnSpc>
                <a:spcPts val="3000"/>
              </a:lnSpc>
            </a:pPr>
            <a:r>
              <a:rPr lang="ru-RU" sz="40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4706CA"/>
                </a:solidFill>
                <a:effectLst/>
              </a:rPr>
              <a:t>информационных технологий</a:t>
            </a:r>
            <a:endParaRPr lang="ru-RU" sz="40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4706CA"/>
              </a:solidFill>
              <a:effectLst/>
            </a:endParaRPr>
          </a:p>
        </p:txBody>
      </p:sp>
      <p:pic>
        <p:nvPicPr>
          <p:cNvPr id="5" name="Рисунок 4" descr="Герб(голубой)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3112" y="0"/>
            <a:ext cx="1098389" cy="137412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6088559"/>
            <a:ext cx="798981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Приходите к нам учиться</a:t>
            </a:r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!</a:t>
            </a:r>
            <a:endParaRPr lang="ru-RU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928670"/>
            <a:ext cx="8072430" cy="8874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ts val="3000"/>
              </a:lnSpc>
            </a:pPr>
            <a:r>
              <a:rPr lang="ru-RU" sz="36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Кафедра</a:t>
            </a:r>
            <a:endParaRPr lang="ru-RU" sz="3600" b="1" cap="none" spc="0" dirty="0" smtClean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70C0"/>
              </a:solidFill>
              <a:effectLst/>
            </a:endParaRPr>
          </a:p>
          <a:p>
            <a:pPr algn="ctr">
              <a:lnSpc>
                <a:spcPts val="3000"/>
              </a:lnSpc>
            </a:pPr>
            <a:r>
              <a:rPr lang="ru-RU" sz="36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информационных </a:t>
            </a:r>
            <a:r>
              <a:rPr lang="ru-RU" sz="36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систем и технологий</a:t>
            </a:r>
            <a:endParaRPr lang="ru-RU" sz="36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-1743597" y="4172464"/>
            <a:ext cx="4071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spc="1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www.sibstrin.ru</a:t>
            </a:r>
            <a:endParaRPr lang="ru-RU" sz="3200" b="1" spc="1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5400000">
            <a:off x="6560736" y="4083471"/>
            <a:ext cx="4179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Тел.  </a:t>
            </a:r>
            <a:r>
              <a:rPr lang="ru-RU" sz="32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(383) 266-81-89</a:t>
            </a:r>
            <a:endParaRPr lang="ru-RU" sz="32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679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350</Words>
  <Application>Microsoft Office PowerPoint</Application>
  <PresentationFormat>Экран (4:3)</PresentationFormat>
  <Paragraphs>126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 Направление подготовки 09.04.02 ИНФОРМАЦИОННЫЕ СИСТЕМЫ  И ТЕХНОЛОГИИ   Уровень высшего образования МАГИСТРАТУРА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МАГИСТРАТУРА  09.04.02 ИНФОРМАЦИОННЫЕ СИСТЕМЫ  И ТЕХНОЛОГИИ</dc:title>
  <dc:creator>Eugene</dc:creator>
  <cp:lastModifiedBy>Windows User</cp:lastModifiedBy>
  <cp:revision>48</cp:revision>
  <dcterms:created xsi:type="dcterms:W3CDTF">2020-05-02T15:43:15Z</dcterms:created>
  <dcterms:modified xsi:type="dcterms:W3CDTF">2020-05-08T09:59:28Z</dcterms:modified>
</cp:coreProperties>
</file>